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handoutMasterIdLst>
    <p:handoutMasterId r:id="rId31"/>
  </p:handoutMasterIdLst>
  <p:sldIdLst>
    <p:sldId id="256" r:id="rId2"/>
    <p:sldId id="262" r:id="rId3"/>
    <p:sldId id="263" r:id="rId4"/>
    <p:sldId id="264" r:id="rId5"/>
    <p:sldId id="257" r:id="rId6"/>
    <p:sldId id="269" r:id="rId7"/>
    <p:sldId id="266" r:id="rId8"/>
    <p:sldId id="270" r:id="rId9"/>
    <p:sldId id="265" r:id="rId10"/>
    <p:sldId id="267" r:id="rId11"/>
    <p:sldId id="283" r:id="rId12"/>
    <p:sldId id="284" r:id="rId13"/>
    <p:sldId id="268" r:id="rId14"/>
    <p:sldId id="271" r:id="rId15"/>
    <p:sldId id="272" r:id="rId16"/>
    <p:sldId id="285" r:id="rId17"/>
    <p:sldId id="286" r:id="rId18"/>
    <p:sldId id="273" r:id="rId19"/>
    <p:sldId id="274" r:id="rId20"/>
    <p:sldId id="275" r:id="rId21"/>
    <p:sldId id="276" r:id="rId22"/>
    <p:sldId id="277" r:id="rId23"/>
    <p:sldId id="278" r:id="rId24"/>
    <p:sldId id="279" r:id="rId25"/>
    <p:sldId id="280" r:id="rId26"/>
    <p:sldId id="281" r:id="rId27"/>
    <p:sldId id="258"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18" autoAdjust="0"/>
  </p:normalViewPr>
  <p:slideViewPr>
    <p:cSldViewPr>
      <p:cViewPr varScale="1">
        <p:scale>
          <a:sx n="94" d="100"/>
          <a:sy n="94" d="100"/>
        </p:scale>
        <p:origin x="-3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95F591-7D7F-4D28-881C-CA2F07F84979}" type="datetimeFigureOut">
              <a:rPr lang="en-US" smtClean="0"/>
              <a:pPr/>
              <a:t>10/17/2011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7ED4C0-38FC-4A23-9616-6F74A388ECF4}"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A7A62-5835-42F6-8760-695722BB63B4}" type="datetimeFigureOut">
              <a:rPr lang="en-US" smtClean="0"/>
              <a:pPr/>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83957-14F5-4F13-87F7-8B1054847B5E}"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683957-14F5-4F13-87F7-8B1054847B5E}"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683957-14F5-4F13-87F7-8B1054847B5E}"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683957-14F5-4F13-87F7-8B1054847B5E}"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4B79C3-0571-4A44-8776-8E79050E50C2}" type="datetime1">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B633E-6052-4163-999F-A527EFF7CE4B}" type="datetime1">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996A1-7605-41D3-966C-39CBB9E29AC7}" type="datetime1">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564A8-3CB5-4F7D-9C5A-2B5DA6D04AB1}" type="datetime1">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B659A-B5B1-4CB0-B512-954A03081A6D}" type="datetime1">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2F751-C649-4227-8B26-0AB361C36A72}" type="datetime1">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F6953E-1003-4E5B-AB70-EB952FC53D19}" type="datetime1">
              <a:rPr lang="en-US" smtClean="0"/>
              <a:pPr/>
              <a:t>10/17/2011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E6CDA8-2F58-4C6A-9C06-02F49885A235}" type="datetime1">
              <a:rPr lang="en-US" smtClean="0"/>
              <a:pPr/>
              <a:t>10/17/2011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EEF0-1231-407B-B45C-3C1D96869BE2}" type="datetime1">
              <a:rPr lang="en-US" smtClean="0"/>
              <a:pPr/>
              <a:t>10/17/2011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8541-2E49-4DE1-AC1A-AA5CCD9DC7DC}" type="datetime1">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6112B-849D-4AAF-9BF5-E00199F945A6}" type="datetime1">
              <a:rPr lang="en-US" smtClean="0"/>
              <a:pPr/>
              <a:t>10/17/2011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424-45A2-4FA8-B93F-12314E3662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2F819-CA5A-4D93-B9B5-43B785FE7A9A}" type="datetime1">
              <a:rPr lang="en-US" smtClean="0"/>
              <a:pPr/>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7424-45A2-4FA8-B93F-12314E3662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intef.no/time/elb40/html/elb/sdl/sdl_d05.htm#top" TargetMode="External"/><Relationship Id="rId2" Type="http://schemas.openxmlformats.org/officeDocument/2006/relationships/hyperlink" Target="http://www.sintef.no/time/elb40/html/elb/sdl/sdl_d01.htm#top" TargetMode="External"/><Relationship Id="rId1" Type="http://schemas.openxmlformats.org/officeDocument/2006/relationships/slideLayout" Target="../slideLayouts/slideLayout2.xml"/><Relationship Id="rId6" Type="http://schemas.openxmlformats.org/officeDocument/2006/relationships/hyperlink" Target="http://www.sintef.no/time/elb40/html/elb/sdl/sdl_d02.htm#top" TargetMode="External"/><Relationship Id="rId5" Type="http://schemas.openxmlformats.org/officeDocument/2006/relationships/hyperlink" Target="http://www.sintef.no/time/elb40/html/elb/sdl/sdl_d03.htm#top" TargetMode="External"/><Relationship Id="rId4" Type="http://schemas.openxmlformats.org/officeDocument/2006/relationships/hyperlink" Target="http://www.sintef.no/time/elb40/html/elb/sdl/sdl_d06.htm#to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intef.no/time/elb40/html/elb/sdl/sdl_t03.htm#1999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intef.no/time/elb40/html/elb/sdl/sdl_d19.htm#top" TargetMode="External"/><Relationship Id="rId2" Type="http://schemas.openxmlformats.org/officeDocument/2006/relationships/hyperlink" Target="http://www.sintef.no/time/elb40/html/elb/sdl/sdl_d57.htm#to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intef.no/time/elb40/html/elb/sdl/sdl_d08.htm#to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intef.no/time/elb40/html/elb/sdl/sdl_z30.htm#top"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intef.no/time/elb40/html/elb/sdl/sdl_d18.htm#top"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file:///H:\sdl_t03.htm" TargetMode="Externa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intef.no/time/elb40/html/elb/sdl/sdl_d09.htm#top" TargetMode="External"/><Relationship Id="rId2" Type="http://schemas.openxmlformats.org/officeDocument/2006/relationships/hyperlink" Target="http://www.sintef.no/time/elb40/html/elb/sdl/sdl_z39.htm#to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intef.no/time/elb40/html/elb/sdl/sdl_d42.htm#top"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sintef.no/time/elb40/html/elb/sdl/sdl_z47.htm#top" TargetMode="External"/><Relationship Id="rId4" Type="http://schemas.openxmlformats.org/officeDocument/2006/relationships/hyperlink" Target="http://www.sintef.no/time/elb40/html/elb/sdl/sdl_z48.htm#to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intef.no/time/elb40/html/elb/sdl/sdl_t01.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sintef.no/time/elb40/html/elb/sdl/sdl_d05.htm#top" TargetMode="External"/><Relationship Id="rId3" Type="http://schemas.openxmlformats.org/officeDocument/2006/relationships/hyperlink" Target="http://www.sintef.no/time/elb40/html/elb/sdl/sdl_d09.htm#top" TargetMode="External"/><Relationship Id="rId7" Type="http://schemas.openxmlformats.org/officeDocument/2006/relationships/hyperlink" Target="http://www.sintef.no/time/elb40/html/elb/sdl/sdl_d51.htm#top" TargetMode="External"/><Relationship Id="rId2" Type="http://schemas.openxmlformats.org/officeDocument/2006/relationships/hyperlink" Target="http://www.sintef.no/time/elb40/html/elb/sdl/sdl_d17.htm#top" TargetMode="External"/><Relationship Id="rId1" Type="http://schemas.openxmlformats.org/officeDocument/2006/relationships/slideLayout" Target="../slideLayouts/slideLayout2.xml"/><Relationship Id="rId6" Type="http://schemas.openxmlformats.org/officeDocument/2006/relationships/hyperlink" Target="http://www.sintef.no/time/elb40/html/elb/sdl/sdl_d14.htm#top" TargetMode="External"/><Relationship Id="rId11" Type="http://schemas.openxmlformats.org/officeDocument/2006/relationships/hyperlink" Target="http://www.sintef.no/time/elb40/html/elb/sdl/sdl_d03.htm#top" TargetMode="External"/><Relationship Id="rId5" Type="http://schemas.openxmlformats.org/officeDocument/2006/relationships/hyperlink" Target="http://www.sintef.no/time/elb40/html/elb/sdl/sdl_d19.htm#top" TargetMode="External"/><Relationship Id="rId10" Type="http://schemas.openxmlformats.org/officeDocument/2006/relationships/hyperlink" Target="http://www.sintef.no/time/elb40/html/elb/sdl/sdl_d07.htm#top" TargetMode="External"/><Relationship Id="rId4" Type="http://schemas.openxmlformats.org/officeDocument/2006/relationships/hyperlink" Target="http://www.sintef.no/time/elb40/html/elb/sdl/sdl_d13.htm#top" TargetMode="External"/><Relationship Id="rId9" Type="http://schemas.openxmlformats.org/officeDocument/2006/relationships/hyperlink" Target="http://www.sintef.no/time/elb40/html/elb/sdl/sdl_d61.htm#to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intef.no/time/elb40/html/elb/sdl/sdl_d06.htm#top" TargetMode="External"/><Relationship Id="rId2" Type="http://schemas.openxmlformats.org/officeDocument/2006/relationships/hyperlink" Target="http://www.sintef.no/time/elb40/html/elb/sdl/sdl_d05.htm#top" TargetMode="External"/><Relationship Id="rId1" Type="http://schemas.openxmlformats.org/officeDocument/2006/relationships/slideLayout" Target="../slideLayouts/slideLayout2.xml"/><Relationship Id="rId4" Type="http://schemas.openxmlformats.org/officeDocument/2006/relationships/hyperlink" Target="http://www.sintef.no/time/elb40/html/elb/sdl/sdl_d03.htm#t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SDL as </a:t>
            </a:r>
            <a:r>
              <a:rPr lang="arn-CL" b="1" dirty="0" smtClean="0"/>
              <a:t>an Object Oriented Language</a:t>
            </a:r>
            <a:endParaRPr lang="en-US" dirty="0"/>
          </a:p>
        </p:txBody>
      </p:sp>
      <p:sp>
        <p:nvSpPr>
          <p:cNvPr id="3" name="Subtitle 2"/>
          <p:cNvSpPr>
            <a:spLocks noGrp="1"/>
          </p:cNvSpPr>
          <p:nvPr>
            <p:ph type="subTitle" idx="1"/>
          </p:nvPr>
        </p:nvSpPr>
        <p:spPr/>
        <p:txBody>
          <a:bodyPr/>
          <a:lstStyle/>
          <a:p>
            <a:r>
              <a:rPr lang="en-US" dirty="0" smtClean="0"/>
              <a:t>Lecture 6</a:t>
            </a:r>
          </a:p>
          <a:p>
            <a:r>
              <a:rPr lang="en-US" dirty="0" smtClean="0"/>
              <a:t>Huma Ayub</a:t>
            </a:r>
          </a:p>
          <a:p>
            <a:r>
              <a:rPr lang="en-US" dirty="0" smtClean="0"/>
              <a:t>Software Engineering Department</a:t>
            </a:r>
          </a:p>
          <a:p>
            <a:endParaRPr lang="en-US" dirty="0" smtClean="0"/>
          </a:p>
          <a:p>
            <a:endParaRPr lang="en-US" dirty="0"/>
          </a:p>
        </p:txBody>
      </p:sp>
      <p:sp>
        <p:nvSpPr>
          <p:cNvPr id="16385" name="Rectangle 1"/>
          <p:cNvSpPr>
            <a:spLocks noChangeArrowheads="1"/>
          </p:cNvSpPr>
          <p:nvPr/>
        </p:nvSpPr>
        <p:spPr bwMode="auto">
          <a:xfrm>
            <a:off x="228600" y="-1000274"/>
            <a:ext cx="627095" cy="20005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8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6387" name="Rectangle 3"/>
          <p:cNvSpPr>
            <a:spLocks noChangeArrowheads="1"/>
          </p:cNvSpPr>
          <p:nvPr/>
        </p:nvSpPr>
        <p:spPr bwMode="auto">
          <a:xfrm>
            <a:off x="0" y="-461665"/>
            <a:ext cx="24878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8" name="Slide Number Placeholder 7"/>
          <p:cNvSpPr>
            <a:spLocks noGrp="1"/>
          </p:cNvSpPr>
          <p:nvPr>
            <p:ph type="sldNum" sz="quarter" idx="12"/>
          </p:nvPr>
        </p:nvSpPr>
        <p:spPr/>
        <p:txBody>
          <a:bodyPr/>
          <a:lstStyle/>
          <a:p>
            <a:fld id="{B1637424-45A2-4FA8-B93F-12314E36624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This Access Control </a:t>
            </a:r>
            <a:r>
              <a:rPr lang="en-US" i="1" dirty="0" smtClean="0">
                <a:hlinkClick r:id="rId2"/>
              </a:rPr>
              <a:t>system</a:t>
            </a:r>
            <a:r>
              <a:rPr lang="en-US" i="1" dirty="0" smtClean="0"/>
              <a:t> </a:t>
            </a:r>
            <a:r>
              <a:rPr lang="en-US" dirty="0" smtClean="0"/>
              <a:t>consists of one single </a:t>
            </a:r>
            <a:r>
              <a:rPr lang="en-US" i="1" dirty="0" smtClean="0">
                <a:hlinkClick r:id="rId3"/>
              </a:rPr>
              <a:t>block</a:t>
            </a:r>
            <a:r>
              <a:rPr lang="en-US" i="1" dirty="0" smtClean="0"/>
              <a:t> </a:t>
            </a:r>
            <a:r>
              <a:rPr lang="en-US" dirty="0" smtClean="0"/>
              <a:t>(</a:t>
            </a:r>
            <a:r>
              <a:rPr lang="en-US" dirty="0" err="1" smtClean="0"/>
              <a:t>CentralUnit</a:t>
            </a:r>
            <a:r>
              <a:rPr lang="en-US" dirty="0" smtClean="0"/>
              <a:t>) and three </a:t>
            </a:r>
            <a:r>
              <a:rPr lang="en-US" i="1" dirty="0" smtClean="0">
                <a:hlinkClick r:id="rId4"/>
              </a:rPr>
              <a:t>block sets</a:t>
            </a:r>
            <a:r>
              <a:rPr lang="en-US" i="1" dirty="0" smtClean="0"/>
              <a:t> </a:t>
            </a:r>
            <a:r>
              <a:rPr lang="en-US" dirty="0" smtClean="0"/>
              <a:t>, that is sets of blocks according to block types, connected by </a:t>
            </a:r>
            <a:r>
              <a:rPr lang="en-US" i="1" dirty="0" smtClean="0">
                <a:hlinkClick r:id="rId5"/>
              </a:rPr>
              <a:t>channels</a:t>
            </a:r>
            <a:r>
              <a:rPr lang="en-US" i="1" dirty="0" smtClean="0"/>
              <a:t> </a:t>
            </a:r>
            <a:r>
              <a:rPr lang="en-US" dirty="0" smtClean="0"/>
              <a:t>. It communicates with the </a:t>
            </a:r>
            <a:r>
              <a:rPr lang="en-US" i="1" dirty="0" smtClean="0">
                <a:hlinkClick r:id="rId6"/>
              </a:rPr>
              <a:t>environment</a:t>
            </a:r>
            <a:r>
              <a:rPr lang="en-US" i="1" dirty="0" smtClean="0"/>
              <a:t> </a:t>
            </a:r>
            <a:r>
              <a:rPr lang="en-US" dirty="0" smtClean="0"/>
              <a:t>that is supposed to behave like processes representing the users of the system, the operators and the controlled physical panels and doors at the access points.</a:t>
            </a:r>
          </a:p>
          <a:p>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a:t>
            </a:r>
            <a:endParaRPr lang="en-US"/>
          </a:p>
        </p:txBody>
      </p:sp>
      <p:sp>
        <p:nvSpPr>
          <p:cNvPr id="4" name="Slide Number Placeholder 3"/>
          <p:cNvSpPr>
            <a:spLocks noGrp="1"/>
          </p:cNvSpPr>
          <p:nvPr>
            <p:ph type="sldNum" sz="quarter" idx="12"/>
          </p:nvPr>
        </p:nvSpPr>
        <p:spPr/>
        <p:txBody>
          <a:bodyPr/>
          <a:lstStyle/>
          <a:p>
            <a:fld id="{B1637424-45A2-4FA8-B93F-12314E366244}" type="slidenum">
              <a:rPr lang="en-US" smtClean="0"/>
              <a:pPr/>
              <a:t>11</a:t>
            </a:fld>
            <a:endParaRPr lang="en-US"/>
          </a:p>
        </p:txBody>
      </p:sp>
      <p:pic>
        <p:nvPicPr>
          <p:cNvPr id="41986" name="Picture 2"/>
          <p:cNvPicPr>
            <a:picLocks noGrp="1" noChangeAspect="1" noChangeArrowheads="1"/>
          </p:cNvPicPr>
          <p:nvPr>
            <p:ph idx="1"/>
          </p:nvPr>
        </p:nvPicPr>
        <p:blipFill>
          <a:blip r:embed="rId2" cstate="print"/>
          <a:srcRect t="52192" r="72897" b="17503"/>
          <a:stretch>
            <a:fillRect/>
          </a:stretch>
        </p:blipFill>
        <p:spPr bwMode="auto">
          <a:xfrm>
            <a:off x="228600" y="1219200"/>
            <a:ext cx="4940720" cy="5410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Subtypes</a:t>
            </a:r>
            <a:br>
              <a:rPr lang="en-US" dirty="0" smtClean="0"/>
            </a:br>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12</a:t>
            </a:fld>
            <a:endParaRPr lang="en-US"/>
          </a:p>
        </p:txBody>
      </p:sp>
      <p:pic>
        <p:nvPicPr>
          <p:cNvPr id="1026" name="Picture 2"/>
          <p:cNvPicPr>
            <a:picLocks noGrp="1" noChangeAspect="1" noChangeArrowheads="1"/>
          </p:cNvPicPr>
          <p:nvPr>
            <p:ph idx="1"/>
          </p:nvPr>
        </p:nvPicPr>
        <p:blipFill>
          <a:blip r:embed="rId2" cstate="print"/>
          <a:srcRect t="64807" r="68857" b="22553"/>
          <a:stretch>
            <a:fillRect/>
          </a:stretch>
        </p:blipFill>
        <p:spPr bwMode="auto">
          <a:xfrm>
            <a:off x="304801" y="1524000"/>
            <a:ext cx="5181600" cy="4648200"/>
          </a:xfrm>
          <a:prstGeom prst="rect">
            <a:avLst/>
          </a:prstGeom>
          <a:noFill/>
          <a:ln w="9525">
            <a:noFill/>
            <a:miter lim="800000"/>
            <a:headEnd/>
            <a:tailEnd/>
          </a:ln>
        </p:spPr>
      </p:pic>
      <p:sp>
        <p:nvSpPr>
          <p:cNvPr id="6" name="Rectangle 5"/>
          <p:cNvSpPr/>
          <p:nvPr/>
        </p:nvSpPr>
        <p:spPr>
          <a:xfrm>
            <a:off x="5486400" y="1219200"/>
            <a:ext cx="3657600" cy="3693319"/>
          </a:xfrm>
          <a:prstGeom prst="rect">
            <a:avLst/>
          </a:prstGeom>
        </p:spPr>
        <p:txBody>
          <a:bodyPr wrap="square">
            <a:spAutoFit/>
          </a:bodyPr>
          <a:lstStyle/>
          <a:p>
            <a:r>
              <a:rPr lang="en-US" dirty="0" smtClean="0"/>
              <a:t>They will inherit all properties of </a:t>
            </a:r>
            <a:r>
              <a:rPr lang="en-US" dirty="0" err="1" smtClean="0"/>
              <a:t>AccessPoint</a:t>
            </a:r>
            <a:r>
              <a:rPr lang="en-US" dirty="0" smtClean="0"/>
              <a:t>, but it is essential that they can redefine the Controller part:</a:t>
            </a:r>
          </a:p>
          <a:p>
            <a:endParaRPr lang="en-US" dirty="0" smtClean="0"/>
          </a:p>
          <a:p>
            <a:endParaRPr lang="en-US" dirty="0" smtClean="0"/>
          </a:p>
          <a:p>
            <a:r>
              <a:rPr lang="en-US" dirty="0" err="1" smtClean="0"/>
              <a:t>BlockingAccessPoint</a:t>
            </a:r>
            <a:r>
              <a:rPr lang="en-US" dirty="0" smtClean="0"/>
              <a:t> so that it can be blocked even for people with validated card and PIN codes, and </a:t>
            </a:r>
          </a:p>
          <a:p>
            <a:endParaRPr lang="en-US" dirty="0" smtClean="0"/>
          </a:p>
          <a:p>
            <a:endParaRPr lang="en-US" dirty="0" smtClean="0"/>
          </a:p>
          <a:p>
            <a:r>
              <a:rPr lang="en-US" dirty="0" err="1" smtClean="0"/>
              <a:t>LoggingAccessPoint</a:t>
            </a:r>
            <a:r>
              <a:rPr lang="en-US" dirty="0" smtClean="0"/>
              <a:t> so that these access points will log what is going on at the point.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Environment</a:t>
            </a:r>
            <a:br>
              <a:rPr lang="en-US" b="1" dirty="0" smtClean="0"/>
            </a:br>
            <a:endParaRPr lang="en-US" dirty="0"/>
          </a:p>
        </p:txBody>
      </p:sp>
      <p:sp>
        <p:nvSpPr>
          <p:cNvPr id="3" name="Content Placeholder 2"/>
          <p:cNvSpPr>
            <a:spLocks noGrp="1"/>
          </p:cNvSpPr>
          <p:nvPr>
            <p:ph idx="1"/>
          </p:nvPr>
        </p:nvSpPr>
        <p:spPr/>
        <p:txBody>
          <a:bodyPr/>
          <a:lstStyle/>
          <a:p>
            <a:r>
              <a:rPr lang="en-US" dirty="0" smtClean="0"/>
              <a:t>For the system the environment consists of a set of SDL processes that may send signals to the system and which may receive signals from the system. The signals for this purpose are defined in the system or, as here, in a package (</a:t>
            </a:r>
            <a:r>
              <a:rPr lang="en-US" dirty="0" smtClean="0">
                <a:hlinkClick r:id="rId2"/>
              </a:rPr>
              <a:t> </a:t>
            </a:r>
            <a:r>
              <a:rPr lang="en-US" i="1" dirty="0" smtClean="0">
                <a:hlinkClick r:id="rId2"/>
              </a:rPr>
              <a:t>Package diagram, </a:t>
            </a:r>
            <a:r>
              <a:rPr lang="en-US" i="1" dirty="0" err="1" smtClean="0">
                <a:hlinkClick r:id="rId2"/>
              </a:rPr>
              <a:t>SignalLib</a:t>
            </a:r>
            <a:r>
              <a:rPr lang="en-US" dirty="0" smtClean="0">
                <a:hlinkClick r:id="rId2"/>
              </a:rPr>
              <a:t> </a:t>
            </a:r>
            <a:r>
              <a:rPr lang="en-US" dirty="0" smtClean="0"/>
              <a:t>) used by the system</a:t>
            </a:r>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Block</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block is created as part of the creation of the enclosing block or system. All blocks are created as part of the system creation, that is there is no dynamic creation of blocks.</a:t>
            </a:r>
          </a:p>
          <a:p>
            <a:endParaRPr lang="en-US" dirty="0" smtClean="0"/>
          </a:p>
          <a:p>
            <a:r>
              <a:rPr lang="en-US" dirty="0" smtClean="0"/>
              <a:t>The block type </a:t>
            </a:r>
            <a:r>
              <a:rPr lang="en-US" dirty="0" err="1" smtClean="0"/>
              <a:t>AccessPoint</a:t>
            </a:r>
            <a:r>
              <a:rPr lang="en-US" dirty="0" smtClean="0"/>
              <a:t> defines the properties of a general type of access point in the system. The other types of access points (blocking and logging access points) are defined a subtypes of this.</a:t>
            </a:r>
          </a:p>
          <a:p>
            <a:r>
              <a:rPr lang="en-US" dirty="0" smtClean="0"/>
              <a:t>Each access point shall handle the interaction with the user via a panel, communicate with the central unit and control the door</a:t>
            </a:r>
          </a:p>
          <a:p>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dirty="0" smtClean="0"/>
              <a:t>Block type diagram, Access Point</a:t>
            </a:r>
            <a:br>
              <a:rPr lang="en-US" sz="3600" dirty="0" smtClean="0"/>
            </a:br>
            <a:endParaRPr lang="en-US" sz="3600" dirty="0"/>
          </a:p>
        </p:txBody>
      </p:sp>
      <p:pic>
        <p:nvPicPr>
          <p:cNvPr id="22530" name="Picture 2"/>
          <p:cNvPicPr>
            <a:picLocks noGrp="1" noChangeAspect="1" noChangeArrowheads="1"/>
          </p:cNvPicPr>
          <p:nvPr>
            <p:ph idx="1"/>
          </p:nvPr>
        </p:nvPicPr>
        <p:blipFill>
          <a:blip r:embed="rId2" cstate="print"/>
          <a:srcRect l="165" t="30305" r="63469" b="24237"/>
          <a:stretch>
            <a:fillRect/>
          </a:stretch>
        </p:blipFill>
        <p:spPr bwMode="auto">
          <a:xfrm>
            <a:off x="609600" y="609600"/>
            <a:ext cx="7696200" cy="624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type diagram</a:t>
            </a:r>
            <a:endParaRPr lang="en-US" dirty="0"/>
          </a:p>
        </p:txBody>
      </p:sp>
      <p:sp>
        <p:nvSpPr>
          <p:cNvPr id="3" name="Content Placeholder 2"/>
          <p:cNvSpPr>
            <a:spLocks noGrp="1"/>
          </p:cNvSpPr>
          <p:nvPr>
            <p:ph idx="1"/>
          </p:nvPr>
        </p:nvSpPr>
        <p:spPr>
          <a:xfrm>
            <a:off x="457200" y="1219200"/>
            <a:ext cx="8229600" cy="4906963"/>
          </a:xfrm>
        </p:spPr>
        <p:txBody>
          <a:bodyPr>
            <a:normAutofit fontScale="55000" lnSpcReduction="20000"/>
          </a:bodyPr>
          <a:lstStyle/>
          <a:p>
            <a:r>
              <a:rPr lang="en-US" b="1" dirty="0" smtClean="0"/>
              <a:t>process (reference) </a:t>
            </a:r>
          </a:p>
          <a:p>
            <a:endParaRPr lang="en-US" dirty="0" smtClean="0"/>
          </a:p>
          <a:p>
            <a:endParaRPr lang="en-US" dirty="0" smtClean="0"/>
          </a:p>
          <a:p>
            <a:pPr>
              <a:buNone/>
            </a:pPr>
            <a:r>
              <a:rPr lang="en-US" dirty="0" smtClean="0"/>
              <a:t>        A process reference specifies that there is a process set in the enclosing block and that the properties of this process are defined in a separate (referenced) </a:t>
            </a:r>
            <a:r>
              <a:rPr lang="en-US" i="1" dirty="0" smtClean="0">
                <a:hlinkClick r:id="rId2" action="ppaction://hlinkfile"/>
              </a:rPr>
              <a:t>process diagram</a:t>
            </a:r>
            <a:r>
              <a:rPr lang="en-US" i="1" dirty="0" smtClean="0"/>
              <a:t> </a:t>
            </a:r>
            <a:r>
              <a:rPr lang="en-US" dirty="0" smtClean="0"/>
              <a:t>outside this diagram. A process reference is a shorthand for having the referenced process diagram at this place in the surrounding diagram.</a:t>
            </a:r>
          </a:p>
          <a:p>
            <a:endParaRPr lang="en-US" dirty="0" smtClean="0"/>
          </a:p>
          <a:p>
            <a:pPr>
              <a:buNone/>
            </a:pPr>
            <a:endParaRPr lang="en-US" dirty="0" smtClean="0"/>
          </a:p>
          <a:p>
            <a:r>
              <a:rPr lang="en-US" b="1" dirty="0" smtClean="0"/>
              <a:t>process set</a:t>
            </a:r>
          </a:p>
          <a:p>
            <a:pPr>
              <a:buNone/>
            </a:pPr>
            <a:r>
              <a:rPr lang="en-US" dirty="0" smtClean="0"/>
              <a:t>        A process set defines a set of processes according to a </a:t>
            </a:r>
            <a:r>
              <a:rPr lang="en-US" i="1" dirty="0" smtClean="0">
                <a:hlinkClick r:id="rId3" action="ppaction://hlinkfile"/>
              </a:rPr>
              <a:t>process type</a:t>
            </a:r>
            <a:r>
              <a:rPr lang="en-US" i="1" dirty="0" smtClean="0"/>
              <a:t> </a:t>
            </a:r>
            <a:r>
              <a:rPr lang="en-US" dirty="0" smtClean="0"/>
              <a:t>. </a:t>
            </a:r>
          </a:p>
          <a:p>
            <a:pPr>
              <a:buNone/>
            </a:pPr>
            <a:r>
              <a:rPr lang="en-US" dirty="0" smtClean="0"/>
              <a:t>         Just like we have the distinction between block reference, block type and block set according to type, we have the distinction between process reference, process type and process set according to a type.  </a:t>
            </a:r>
          </a:p>
          <a:p>
            <a:endParaRPr lang="en-US" dirty="0" smtClean="0"/>
          </a:p>
          <a:p>
            <a:endParaRPr lang="en-US" dirty="0" smtClean="0"/>
          </a:p>
          <a:p>
            <a:r>
              <a:rPr lang="en-US" dirty="0" smtClean="0"/>
              <a:t>While Panel above is a process reference, and thereby a process set without any associated type, </a:t>
            </a:r>
            <a:r>
              <a:rPr lang="en-US" dirty="0" err="1" smtClean="0"/>
              <a:t>apc</a:t>
            </a:r>
            <a:r>
              <a:rPr lang="en-US" dirty="0" smtClean="0"/>
              <a:t> is a process set according to the process type Controller and therefore not a process reference.</a:t>
            </a:r>
          </a:p>
          <a:p>
            <a:pPr>
              <a:buNone/>
            </a:pPr>
            <a:endParaRPr lang="en-US" b="1" dirty="0" smtClean="0"/>
          </a:p>
          <a:p>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16</a:t>
            </a:fld>
            <a:endParaRPr lang="en-US"/>
          </a:p>
        </p:txBody>
      </p:sp>
      <p:pic>
        <p:nvPicPr>
          <p:cNvPr id="5" name="Picture 4"/>
          <p:cNvPicPr/>
          <p:nvPr/>
        </p:nvPicPr>
        <p:blipFill>
          <a:blip r:embed="rId4" cstate="print"/>
          <a:srcRect l="801" t="44292" r="92842" b="51102"/>
          <a:stretch>
            <a:fillRect/>
          </a:stretch>
        </p:blipFill>
        <p:spPr bwMode="auto">
          <a:xfrm>
            <a:off x="2743200" y="1371600"/>
            <a:ext cx="1295400" cy="581025"/>
          </a:xfrm>
          <a:prstGeom prst="rect">
            <a:avLst/>
          </a:prstGeom>
          <a:noFill/>
          <a:ln w="9525">
            <a:noFill/>
            <a:miter lim="800000"/>
            <a:headEnd/>
            <a:tailEnd/>
          </a:ln>
        </p:spPr>
      </p:pic>
      <p:pic>
        <p:nvPicPr>
          <p:cNvPr id="6" name="Picture 5"/>
          <p:cNvPicPr/>
          <p:nvPr/>
        </p:nvPicPr>
        <p:blipFill>
          <a:blip r:embed="rId4" cstate="print"/>
          <a:srcRect l="961" t="52190" r="92308" b="42485"/>
          <a:stretch>
            <a:fillRect/>
          </a:stretch>
        </p:blipFill>
        <p:spPr bwMode="auto">
          <a:xfrm>
            <a:off x="2667000" y="2971800"/>
            <a:ext cx="1524000" cy="895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type diagram</a:t>
            </a:r>
            <a:endParaRPr lang="en-US" dirty="0"/>
          </a:p>
        </p:txBody>
      </p:sp>
      <p:sp>
        <p:nvSpPr>
          <p:cNvPr id="3" name="Content Placeholder 2"/>
          <p:cNvSpPr>
            <a:spLocks noGrp="1"/>
          </p:cNvSpPr>
          <p:nvPr>
            <p:ph idx="1"/>
          </p:nvPr>
        </p:nvSpPr>
        <p:spPr/>
        <p:txBody>
          <a:bodyPr>
            <a:normAutofit lnSpcReduction="10000"/>
          </a:bodyPr>
          <a:lstStyle/>
          <a:p>
            <a:r>
              <a:rPr lang="en-US" dirty="0" smtClean="0"/>
              <a:t>In general </a:t>
            </a:r>
            <a:r>
              <a:rPr lang="en-US" i="1" dirty="0" smtClean="0">
                <a:hlinkClick r:id="rId2" action="ppaction://hlinkfile"/>
              </a:rPr>
              <a:t>process sets</a:t>
            </a:r>
            <a:r>
              <a:rPr lang="en-US" i="1" dirty="0" smtClean="0"/>
              <a:t> </a:t>
            </a:r>
            <a:r>
              <a:rPr lang="en-US" dirty="0" smtClean="0"/>
              <a:t>may have specified the number of instances in the set. </a:t>
            </a:r>
          </a:p>
          <a:p>
            <a:r>
              <a:rPr lang="en-US" dirty="0" smtClean="0"/>
              <a:t>The numbers in parentheses after the process set name specifies the number of instances in the process set. As defined in above, there are initially no processes, and there is no limit on the number of instances that may be created.</a:t>
            </a:r>
          </a:p>
          <a:p>
            <a:pPr>
              <a:buNone/>
            </a:pPr>
            <a:endParaRPr lang="en-US" b="1" dirty="0" smtClean="0"/>
          </a:p>
          <a:p>
            <a:r>
              <a:rPr lang="en-US" dirty="0" smtClean="0"/>
              <a:t> </a:t>
            </a:r>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17</a:t>
            </a:fld>
            <a:endParaRPr lang="en-US"/>
          </a:p>
        </p:txBody>
      </p:sp>
      <p:pic>
        <p:nvPicPr>
          <p:cNvPr id="5" name="Picture 4"/>
          <p:cNvPicPr/>
          <p:nvPr/>
        </p:nvPicPr>
        <p:blipFill>
          <a:blip r:embed="rId3" cstate="print"/>
          <a:srcRect l="801" t="64961" r="91987" b="29660"/>
          <a:stretch>
            <a:fillRect/>
          </a:stretch>
        </p:blipFill>
        <p:spPr bwMode="auto">
          <a:xfrm>
            <a:off x="3048000" y="4876800"/>
            <a:ext cx="2133600" cy="144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t="52192" r="64981" b="22554"/>
          <a:stretch>
            <a:fillRect/>
          </a:stretch>
        </p:blipFill>
        <p:spPr bwMode="auto">
          <a:xfrm>
            <a:off x="0" y="304800"/>
            <a:ext cx="6400800" cy="6553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18</a:t>
            </a:fld>
            <a:endParaRPr lang="en-US"/>
          </a:p>
        </p:txBody>
      </p:sp>
      <p:sp>
        <p:nvSpPr>
          <p:cNvPr id="5" name="TextBox 4"/>
          <p:cNvSpPr txBox="1"/>
          <p:nvPr/>
        </p:nvSpPr>
        <p:spPr>
          <a:xfrm>
            <a:off x="4953000" y="1225689"/>
            <a:ext cx="4191000" cy="5632311"/>
          </a:xfrm>
          <a:prstGeom prst="rect">
            <a:avLst/>
          </a:prstGeom>
          <a:noFill/>
        </p:spPr>
        <p:txBody>
          <a:bodyPr wrap="square" rtlCol="0">
            <a:spAutoFit/>
          </a:bodyPr>
          <a:lstStyle/>
          <a:p>
            <a:r>
              <a:rPr lang="en-US" dirty="0" err="1" smtClean="0"/>
              <a:t>BlockingAccessPoints</a:t>
            </a:r>
            <a:r>
              <a:rPr lang="en-US" dirty="0" smtClean="0"/>
              <a:t> are quite similar to the plain </a:t>
            </a:r>
            <a:r>
              <a:rPr lang="en-US" dirty="0" err="1" smtClean="0"/>
              <a:t>AccessPoints.The</a:t>
            </a:r>
            <a:r>
              <a:rPr lang="en-US" dirty="0" smtClean="0"/>
              <a:t> only difference is that the </a:t>
            </a:r>
            <a:r>
              <a:rPr lang="en-US" dirty="0" err="1" smtClean="0"/>
              <a:t>BlockingAccessPoints</a:t>
            </a:r>
            <a:r>
              <a:rPr lang="en-US" dirty="0" smtClean="0"/>
              <a:t> shall be able to react to signals from the </a:t>
            </a:r>
            <a:r>
              <a:rPr lang="en-US" dirty="0" err="1" smtClean="0"/>
              <a:t>CentralUnit</a:t>
            </a:r>
            <a:r>
              <a:rPr lang="en-US" dirty="0" smtClean="0"/>
              <a:t> that plain </a:t>
            </a:r>
            <a:r>
              <a:rPr lang="en-US" dirty="0" err="1" smtClean="0"/>
              <a:t>AccessPoints</a:t>
            </a:r>
            <a:r>
              <a:rPr lang="en-US" dirty="0" smtClean="0"/>
              <a:t> will not </a:t>
            </a:r>
            <a:r>
              <a:rPr lang="en-US" dirty="0" err="1" smtClean="0"/>
              <a:t>recognise</a:t>
            </a:r>
            <a:r>
              <a:rPr lang="en-US" dirty="0" smtClean="0"/>
              <a:t>. </a:t>
            </a:r>
            <a:r>
              <a:rPr lang="en-US" dirty="0" err="1" smtClean="0"/>
              <a:t>BlockingAccessPoint</a:t>
            </a:r>
            <a:r>
              <a:rPr lang="en-US" dirty="0" smtClean="0"/>
              <a:t> will have a Door (which should not have a new definition), a Panel (which could have a new definition, but need not have a new definition) and a control process Controller which should be able to do the extended controlling. A </a:t>
            </a:r>
            <a:r>
              <a:rPr lang="en-US" dirty="0" err="1" smtClean="0"/>
              <a:t>BlockingAccessPoint</a:t>
            </a:r>
            <a:r>
              <a:rPr lang="en-US" dirty="0" smtClean="0"/>
              <a:t> is a </a:t>
            </a:r>
            <a:r>
              <a:rPr lang="en-US" dirty="0" err="1" smtClean="0"/>
              <a:t>specialised</a:t>
            </a:r>
            <a:r>
              <a:rPr lang="en-US" dirty="0" smtClean="0"/>
              <a:t> </a:t>
            </a:r>
            <a:r>
              <a:rPr lang="en-US" dirty="0" err="1" smtClean="0"/>
              <a:t>AccessPoint</a:t>
            </a:r>
            <a:r>
              <a:rPr lang="en-US" dirty="0" smtClean="0"/>
              <a:t> where Controller is extended.</a:t>
            </a:r>
          </a:p>
          <a:p>
            <a:endParaRPr lang="en-US" dirty="0" smtClean="0"/>
          </a:p>
          <a:p>
            <a:r>
              <a:rPr lang="en-US" dirty="0" smtClean="0"/>
              <a:t>A dashed entity is the graphical way of representing an entity that is inherited from a super type and which needs to be used in the definition of the subtype and also called  </a:t>
            </a:r>
            <a:r>
              <a:rPr lang="en-US" i="1" dirty="0" smtClean="0">
                <a:hlinkClick r:id="rId3" action="ppaction://hlinkfile"/>
              </a:rPr>
              <a:t>existing entity</a:t>
            </a:r>
            <a:r>
              <a:rPr lang="en-US" i="1" dirty="0" smtClean="0"/>
              <a:t> </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t="31989" r="68857" b="30971"/>
          <a:stretch>
            <a:fillRect/>
          </a:stretch>
        </p:blipFill>
        <p:spPr bwMode="auto">
          <a:xfrm>
            <a:off x="0" y="0"/>
            <a:ext cx="51054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19</a:t>
            </a:fld>
            <a:endParaRPr lang="en-US"/>
          </a:p>
        </p:txBody>
      </p:sp>
      <p:sp>
        <p:nvSpPr>
          <p:cNvPr id="16386" name="Rectangle 2"/>
          <p:cNvSpPr>
            <a:spLocks noChangeArrowheads="1"/>
          </p:cNvSpPr>
          <p:nvPr/>
        </p:nvSpPr>
        <p:spPr bwMode="auto">
          <a:xfrm>
            <a:off x="4876800" y="1899672"/>
            <a:ext cx="4267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a:cs typeface="Arial" pitchFamily="34" charset="0"/>
              </a:rPr>
              <a:t>A </a:t>
            </a:r>
            <a:r>
              <a:rPr kumimoji="0" lang="en-US" sz="2400" b="0" i="0" u="none" strike="noStrike" cap="none" normalizeH="0" baseline="0" dirty="0" smtClean="0">
                <a:ln>
                  <a:noFill/>
                </a:ln>
                <a:solidFill>
                  <a:srgbClr val="000000"/>
                </a:solidFill>
                <a:effectLst/>
                <a:latin typeface="Times"/>
                <a:cs typeface="Arial" pitchFamily="34" charset="0"/>
              </a:rPr>
              <a:t>finalized </a:t>
            </a:r>
            <a:r>
              <a:rPr kumimoji="0" lang="en-US" sz="2400" b="0" i="0" u="none" strike="noStrike" cap="none" normalizeH="0" baseline="0" dirty="0" smtClean="0">
                <a:ln>
                  <a:noFill/>
                </a:ln>
                <a:solidFill>
                  <a:srgbClr val="000000"/>
                </a:solidFill>
                <a:effectLst/>
                <a:latin typeface="Times"/>
                <a:cs typeface="Arial" pitchFamily="34" charset="0"/>
              </a:rPr>
              <a:t>process type is a redefinition of the corresponding </a:t>
            </a:r>
            <a:r>
              <a:rPr kumimoji="0" lang="en-US" sz="2400" b="0" i="1" u="sng" strike="noStrike" cap="none" normalizeH="0" baseline="0" dirty="0" smtClean="0">
                <a:ln>
                  <a:noFill/>
                </a:ln>
                <a:solidFill>
                  <a:srgbClr val="FF0000"/>
                </a:solidFill>
                <a:effectLst/>
                <a:latin typeface="Times"/>
                <a:cs typeface="Arial" pitchFamily="34" charset="0"/>
                <a:hlinkClick r:id="rId3"/>
              </a:rPr>
              <a:t>virtual process type</a:t>
            </a:r>
            <a:r>
              <a:rPr kumimoji="0" lang="en-US" sz="2400" b="0" i="1" u="sng" strike="noStrike" cap="none" normalizeH="0" baseline="0" dirty="0" smtClean="0">
                <a:ln>
                  <a:noFill/>
                </a:ln>
                <a:solidFill>
                  <a:srgbClr val="0000FF"/>
                </a:solidFill>
                <a:effectLst/>
                <a:latin typeface="Times"/>
                <a:cs typeface="Arial" pitchFamily="34" charset="0"/>
              </a:rPr>
              <a:t> </a:t>
            </a:r>
            <a:r>
              <a:rPr kumimoji="0" lang="en-US" sz="2400" b="0" i="0" u="none" strike="noStrike" cap="none" normalizeH="0" baseline="0" dirty="0" smtClean="0">
                <a:ln>
                  <a:noFill/>
                </a:ln>
                <a:solidFill>
                  <a:srgbClr val="000000"/>
                </a:solidFill>
                <a:effectLst/>
                <a:latin typeface="Times"/>
                <a:cs typeface="Arial" pitchFamily="34" charset="0"/>
              </a:rPr>
              <a:t>in the super block type, and it is not virtual, so that it can not be redefined in further subtypes of this block type.   </a:t>
            </a:r>
          </a:p>
        </p:txBody>
      </p:sp>
      <p:grpSp>
        <p:nvGrpSpPr>
          <p:cNvPr id="16385" name="Group 1"/>
          <p:cNvGrpSpPr>
            <a:grpSpLocks/>
          </p:cNvGrpSpPr>
          <p:nvPr/>
        </p:nvGrpSpPr>
        <p:grpSpPr bwMode="auto">
          <a:xfrm>
            <a:off x="142875" y="60325"/>
            <a:ext cx="13755688" cy="361950"/>
            <a:chOff x="90" y="38"/>
            <a:chExt cx="8665" cy="228"/>
          </a:xfrm>
        </p:grpSpPr>
        <p:pic>
          <p:nvPicPr>
            <p:cNvPr id="16388" name="Picture 4" descr="http://www.sintef.no/time/elb40/html/elb/sdl/sdl_t03-24.gif"/>
            <p:cNvPicPr>
              <a:picLocks noChangeAspect="1" noChangeArrowheads="1"/>
            </p:cNvPicPr>
            <p:nvPr/>
          </p:nvPicPr>
          <p:blipFill>
            <a:blip r:embed="rId4" cstate="print"/>
            <a:srcRect/>
            <a:stretch>
              <a:fillRect/>
            </a:stretch>
          </p:blipFill>
          <p:spPr bwMode="auto">
            <a:xfrm>
              <a:off x="8227" y="38"/>
              <a:ext cx="528" cy="228"/>
            </a:xfrm>
            <a:prstGeom prst="rect">
              <a:avLst/>
            </a:prstGeom>
            <a:noFill/>
          </p:spPr>
        </p:pic>
        <p:sp>
          <p:nvSpPr>
            <p:cNvPr id="16387" name="Rectangle 3">
              <a:hlinkClick r:id="rId5"/>
            </p:cNvPr>
            <p:cNvSpPr>
              <a:spLocks noChangeArrowheads="1"/>
            </p:cNvSpPr>
            <p:nvPr/>
          </p:nvSpPr>
          <p:spPr bwMode="auto">
            <a:xfrm>
              <a:off x="90" y="114"/>
              <a:ext cx="306" cy="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371600"/>
          </a:xfrm>
        </p:spPr>
        <p:txBody>
          <a:bodyPr>
            <a:normAutofit/>
          </a:bodyPr>
          <a:lstStyle/>
          <a:p>
            <a:pPr algn="l"/>
            <a:r>
              <a:rPr lang="en-US" sz="3200" dirty="0" smtClean="0"/>
              <a:t>                     </a:t>
            </a:r>
            <a:r>
              <a:rPr lang="en-US" sz="3200" dirty="0" smtClean="0">
                <a:solidFill>
                  <a:srgbClr val="FF0000"/>
                </a:solidFill>
              </a:rPr>
              <a:t>Introduction to the example</a:t>
            </a:r>
            <a:r>
              <a:rPr lang="en-US" sz="3200" dirty="0" smtClean="0"/>
              <a:t/>
            </a:r>
            <a:br>
              <a:rPr lang="en-US" sz="3200" dirty="0" smtClean="0"/>
            </a:br>
            <a:r>
              <a:rPr lang="en-US" sz="3200" dirty="0" smtClean="0"/>
              <a:t>              </a:t>
            </a:r>
            <a:r>
              <a:rPr lang="en-US" sz="2200" dirty="0" smtClean="0"/>
              <a:t>Figure : Panel and card of an access control system</a:t>
            </a:r>
            <a:endParaRPr lang="en-US" sz="2200" dirty="0"/>
          </a:p>
        </p:txBody>
      </p:sp>
      <p:sp>
        <p:nvSpPr>
          <p:cNvPr id="3" name="Content Placeholder 2"/>
          <p:cNvSpPr>
            <a:spLocks noGrp="1"/>
          </p:cNvSpPr>
          <p:nvPr>
            <p:ph idx="1"/>
          </p:nvPr>
        </p:nvSpPr>
        <p:spPr/>
        <p:txBody>
          <a:bodyPr>
            <a:normAutofit fontScale="92500"/>
          </a:bodyPr>
          <a:lstStyle/>
          <a:p>
            <a:pPr algn="just"/>
            <a:r>
              <a:rPr lang="en-US" sz="2800" dirty="0" smtClean="0"/>
              <a:t>The purpose of access control systems is in general to control the access to some service to people with known identity, represented by cards and personal codes. </a:t>
            </a:r>
          </a:p>
          <a:p>
            <a:pPr algn="just"/>
            <a:r>
              <a:rPr lang="en-US" sz="2800" dirty="0" smtClean="0"/>
              <a:t>In this specific example the system shall control access to access zones by controlling the opening of doors.</a:t>
            </a:r>
          </a:p>
          <a:p>
            <a:r>
              <a:rPr lang="en-US" sz="2800" dirty="0" smtClean="0"/>
              <a:t>Each card holds a unique Card-code that identifies the card. To grant access the system will read the Card-code and then check the corresponding access right. For additional authentication, the user will be asked to enter the secret personal number (PIN).</a:t>
            </a:r>
          </a:p>
          <a:p>
            <a:endParaRPr lang="en-US" dirty="0"/>
          </a:p>
        </p:txBody>
      </p:sp>
      <p:pic>
        <p:nvPicPr>
          <p:cNvPr id="4" name="Picture 2" descr="http://www.sintef.no/time/elb40/html/elb/sdl/sdl_f10-1.gif"/>
          <p:cNvPicPr>
            <a:picLocks noChangeAspect="1" noChangeArrowheads="1"/>
          </p:cNvPicPr>
          <p:nvPr/>
        </p:nvPicPr>
        <p:blipFill>
          <a:blip r:embed="rId2" cstate="print"/>
          <a:srcRect/>
          <a:stretch>
            <a:fillRect/>
          </a:stretch>
        </p:blipFill>
        <p:spPr bwMode="auto">
          <a:xfrm>
            <a:off x="7086600" y="0"/>
            <a:ext cx="1762125" cy="1400176"/>
          </a:xfrm>
          <a:prstGeom prst="rect">
            <a:avLst/>
          </a:prstGeom>
          <a:noFill/>
        </p:spPr>
      </p:pic>
      <p:sp>
        <p:nvSpPr>
          <p:cNvPr id="5" name="Slide Number Placeholder 4"/>
          <p:cNvSpPr>
            <a:spLocks noGrp="1"/>
          </p:cNvSpPr>
          <p:nvPr>
            <p:ph type="sldNum" sz="quarter" idx="12"/>
          </p:nvPr>
        </p:nvSpPr>
        <p:spPr/>
        <p:txBody>
          <a:bodyPr/>
          <a:lstStyle/>
          <a:p>
            <a:fld id="{B1637424-45A2-4FA8-B93F-12314E36624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endParaRPr lang="en-US" dirty="0"/>
          </a:p>
        </p:txBody>
      </p:sp>
      <p:sp>
        <p:nvSpPr>
          <p:cNvPr id="3" name="Content Placeholder 2"/>
          <p:cNvSpPr>
            <a:spLocks noGrp="1"/>
          </p:cNvSpPr>
          <p:nvPr>
            <p:ph idx="1"/>
          </p:nvPr>
        </p:nvSpPr>
        <p:spPr/>
        <p:txBody>
          <a:bodyPr/>
          <a:lstStyle/>
          <a:p>
            <a:r>
              <a:rPr lang="en-US" dirty="0" smtClean="0"/>
              <a:t>A </a:t>
            </a:r>
            <a:r>
              <a:rPr lang="en-US" i="1" dirty="0" smtClean="0">
                <a:hlinkClick r:id="rId2" action="ppaction://hlinkfile"/>
              </a:rPr>
              <a:t>process type diagram</a:t>
            </a:r>
            <a:r>
              <a:rPr lang="en-US" i="1" dirty="0" smtClean="0"/>
              <a:t> </a:t>
            </a:r>
            <a:r>
              <a:rPr lang="en-US" dirty="0" smtClean="0"/>
              <a:t>defines the properties of a process type. A process type defines the common properties of a category of </a:t>
            </a:r>
            <a:r>
              <a:rPr lang="en-US" i="1" dirty="0" smtClean="0">
                <a:hlinkClick r:id="rId3" action="ppaction://hlinkfile"/>
              </a:rPr>
              <a:t>process</a:t>
            </a:r>
            <a:r>
              <a:rPr lang="en-US" i="1" dirty="0" smtClean="0"/>
              <a:t> </a:t>
            </a:r>
            <a:r>
              <a:rPr lang="en-US" dirty="0" smtClean="0"/>
              <a:t>instances. A process type is defined by a </a:t>
            </a:r>
            <a:r>
              <a:rPr lang="en-US" i="1" dirty="0" smtClean="0">
                <a:hlinkClick r:id="rId2" action="ppaction://hlinkfile"/>
              </a:rPr>
              <a:t>process type diagram</a:t>
            </a:r>
            <a:r>
              <a:rPr lang="en-US" i="1" dirty="0" smtClean="0"/>
              <a:t> </a:t>
            </a:r>
            <a:r>
              <a:rPr lang="en-US" dirty="0" smtClean="0"/>
              <a:t>.</a:t>
            </a:r>
          </a:p>
          <a:p>
            <a:r>
              <a:rPr lang="en-US" b="1" dirty="0" smtClean="0"/>
              <a:t> </a:t>
            </a:r>
          </a:p>
          <a:p>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t="28622" r="63469" b="22764"/>
          <a:stretch>
            <a:fillRect/>
          </a:stretch>
        </p:blipFill>
        <p:spPr bwMode="auto">
          <a:xfrm>
            <a:off x="0" y="152400"/>
            <a:ext cx="4800600" cy="5867400"/>
          </a:xfrm>
          <a:prstGeom prst="rect">
            <a:avLst/>
          </a:prstGeom>
          <a:noFill/>
          <a:ln w="9525">
            <a:noFill/>
            <a:miter lim="800000"/>
            <a:headEnd/>
            <a:tailEnd/>
          </a:ln>
        </p:spPr>
      </p:pic>
      <p:sp>
        <p:nvSpPr>
          <p:cNvPr id="4" name="Rectangle 3"/>
          <p:cNvSpPr/>
          <p:nvPr/>
        </p:nvSpPr>
        <p:spPr>
          <a:xfrm>
            <a:off x="4572000" y="1524000"/>
            <a:ext cx="4572000" cy="5632311"/>
          </a:xfrm>
          <a:prstGeom prst="rect">
            <a:avLst/>
          </a:prstGeom>
        </p:spPr>
        <p:txBody>
          <a:bodyPr>
            <a:spAutoFit/>
          </a:bodyPr>
          <a:lstStyle/>
          <a:p>
            <a:pPr algn="just"/>
            <a:r>
              <a:rPr lang="en-US" i="1" dirty="0" smtClean="0">
                <a:hlinkClick r:id="rId3" action="ppaction://hlinkfile"/>
              </a:rPr>
              <a:t>input</a:t>
            </a:r>
            <a:r>
              <a:rPr lang="en-US" i="1" dirty="0" smtClean="0"/>
              <a:t> </a:t>
            </a:r>
            <a:r>
              <a:rPr lang="en-US" dirty="0" smtClean="0"/>
              <a:t>symbols (here Code, containing information about the card id and PIN from the Panel). The Idle state is followed by one input symbol which describes the consumption of the signal Code. In the transition following the reception of the Code signal, it will use the variable </a:t>
            </a:r>
            <a:r>
              <a:rPr lang="en-US" dirty="0" err="1" smtClean="0"/>
              <a:t>cur_panel</a:t>
            </a:r>
            <a:r>
              <a:rPr lang="en-US" dirty="0" smtClean="0"/>
              <a:t> to remember from which panel the signal came from and then send the Code to the central unit for validation. The next state is Validation. In state Validation the Controller will only accept OK or NOK. If it gets OK it will open the door by calling the procedure </a:t>
            </a:r>
            <a:r>
              <a:rPr lang="en-US" dirty="0" err="1" smtClean="0"/>
              <a:t>OpenDoor</a:t>
            </a:r>
            <a:r>
              <a:rPr lang="en-US" dirty="0" smtClean="0"/>
              <a:t>.</a:t>
            </a:r>
          </a:p>
          <a:p>
            <a:pPr algn="just"/>
            <a:endParaRPr lang="en-US" dirty="0" smtClean="0"/>
          </a:p>
          <a:p>
            <a:r>
              <a:rPr lang="en-US" dirty="0" smtClean="0"/>
              <a:t>A virtual input transition is a special case of a general notion of virtual transition:</a:t>
            </a:r>
          </a:p>
          <a:p>
            <a:r>
              <a:rPr lang="en-US" dirty="0" smtClean="0"/>
              <a:t>virtual priority input, </a:t>
            </a:r>
          </a:p>
          <a:p>
            <a:r>
              <a:rPr lang="en-US" dirty="0" smtClean="0"/>
              <a:t>virtual start, </a:t>
            </a:r>
          </a:p>
          <a:p>
            <a:r>
              <a:rPr lang="en-US" dirty="0" smtClean="0"/>
              <a:t>virtual spontaneous transition. </a:t>
            </a:r>
          </a:p>
          <a:p>
            <a:pPr algn="just"/>
            <a:endParaRPr lang="en-US" dirty="0"/>
          </a:p>
        </p:txBody>
      </p:sp>
      <p:sp>
        <p:nvSpPr>
          <p:cNvPr id="5" name="Slide Number Placeholder 4"/>
          <p:cNvSpPr>
            <a:spLocks noGrp="1"/>
          </p:cNvSpPr>
          <p:nvPr>
            <p:ph type="sldNum" sz="quarter" idx="12"/>
          </p:nvPr>
        </p:nvSpPr>
        <p:spPr/>
        <p:txBody>
          <a:bodyPr/>
          <a:lstStyle/>
          <a:p>
            <a:fld id="{B1637424-45A2-4FA8-B93F-12314E36624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Process type diagram, redefined Controller in BlockingAccessPoint</a:t>
            </a:r>
            <a:r>
              <a:rPr lang="en-US" dirty="0" smtClean="0"/>
              <a:t/>
            </a:r>
            <a:br>
              <a:rPr lang="en-US" dirty="0" smtClean="0"/>
            </a:br>
            <a:endParaRPr lang="en-US" dirty="0"/>
          </a:p>
        </p:txBody>
      </p:sp>
      <p:pic>
        <p:nvPicPr>
          <p:cNvPr id="4098" name="Picture 2"/>
          <p:cNvPicPr>
            <a:picLocks noGrp="1" noChangeAspect="1" noChangeArrowheads="1"/>
          </p:cNvPicPr>
          <p:nvPr>
            <p:ph idx="1"/>
          </p:nvPr>
        </p:nvPicPr>
        <p:blipFill>
          <a:blip r:embed="rId3" cstate="print"/>
          <a:srcRect t="40407" r="66163" b="21129"/>
          <a:stretch>
            <a:fillRect/>
          </a:stretch>
        </p:blipFill>
        <p:spPr bwMode="auto">
          <a:xfrm>
            <a:off x="457201" y="914400"/>
            <a:ext cx="5029199" cy="5029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22</a:t>
            </a:fld>
            <a:endParaRPr lang="en-US"/>
          </a:p>
        </p:txBody>
      </p:sp>
      <p:sp>
        <p:nvSpPr>
          <p:cNvPr id="8" name="TextBox 7"/>
          <p:cNvSpPr txBox="1"/>
          <p:nvPr/>
        </p:nvSpPr>
        <p:spPr>
          <a:xfrm>
            <a:off x="5029200" y="1981200"/>
            <a:ext cx="3886200" cy="2862322"/>
          </a:xfrm>
          <a:prstGeom prst="rect">
            <a:avLst/>
          </a:prstGeom>
          <a:noFill/>
        </p:spPr>
        <p:txBody>
          <a:bodyPr wrap="square" rtlCol="0">
            <a:spAutoFit/>
          </a:bodyPr>
          <a:lstStyle/>
          <a:p>
            <a:r>
              <a:rPr lang="en-US" dirty="0" smtClean="0"/>
              <a:t>The asterisk state implies all states, also the inherited</a:t>
            </a:r>
          </a:p>
          <a:p>
            <a:endParaRPr lang="en-US" dirty="0" smtClean="0"/>
          </a:p>
          <a:p>
            <a:r>
              <a:rPr lang="en-US" dirty="0" smtClean="0"/>
              <a:t>An </a:t>
            </a:r>
            <a:r>
              <a:rPr lang="en-US" i="1" dirty="0" smtClean="0">
                <a:hlinkClick r:id="rId4" action="ppaction://hlinkfile"/>
              </a:rPr>
              <a:t>asterisk state</a:t>
            </a:r>
            <a:r>
              <a:rPr lang="en-US" i="1" dirty="0" smtClean="0"/>
              <a:t> </a:t>
            </a:r>
            <a:r>
              <a:rPr lang="en-US" dirty="0" smtClean="0"/>
              <a:t>is a shorthand for all states except those listed in an accompanying asterisk state list. </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A </a:t>
            </a:r>
            <a:r>
              <a:rPr lang="en-US" i="1" dirty="0" smtClean="0">
                <a:solidFill>
                  <a:srgbClr val="FF0000"/>
                </a:solidFill>
                <a:hlinkClick r:id="rId5" action="ppaction://hlinkfile"/>
              </a:rPr>
              <a:t>save</a:t>
            </a:r>
            <a:r>
              <a:rPr lang="en-US" i="1" dirty="0" smtClean="0">
                <a:solidFill>
                  <a:srgbClr val="FF0000"/>
                </a:solidFill>
              </a:rPr>
              <a:t> </a:t>
            </a:r>
            <a:r>
              <a:rPr lang="en-US" dirty="0" smtClean="0">
                <a:solidFill>
                  <a:srgbClr val="FF0000"/>
                </a:solidFill>
              </a:rPr>
              <a:t>specifies that the signals in the </a:t>
            </a:r>
            <a:r>
              <a:rPr lang="en-US" dirty="0" smtClean="0"/>
              <a:t>save symbol are retained in the input port in the order of their arrival</a:t>
            </a:r>
            <a:endParaRPr lang="en-US" dirty="0"/>
          </a:p>
        </p:txBody>
      </p:sp>
      <p:pic>
        <p:nvPicPr>
          <p:cNvPr id="10" name="Picture 9"/>
          <p:cNvPicPr/>
          <p:nvPr/>
        </p:nvPicPr>
        <p:blipFill>
          <a:blip r:embed="rId6" cstate="print"/>
          <a:srcRect l="1195" t="81689" r="93109" b="14824"/>
          <a:stretch>
            <a:fillRect/>
          </a:stretch>
        </p:blipFill>
        <p:spPr bwMode="auto">
          <a:xfrm>
            <a:off x="8077201" y="3200400"/>
            <a:ext cx="1066800" cy="76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type diagram, </a:t>
            </a:r>
            <a:r>
              <a:rPr lang="en-US" dirty="0" err="1" smtClean="0"/>
              <a:t>finalised</a:t>
            </a:r>
            <a:r>
              <a:rPr lang="en-US" dirty="0" smtClean="0"/>
              <a:t> Controller in </a:t>
            </a:r>
            <a:r>
              <a:rPr lang="en-US" dirty="0" err="1" smtClean="0"/>
              <a:t>LoggingAccessPoint</a:t>
            </a:r>
            <a:endParaRPr lang="en-US" dirty="0"/>
          </a:p>
        </p:txBody>
      </p:sp>
      <p:pic>
        <p:nvPicPr>
          <p:cNvPr id="5122" name="Picture 2"/>
          <p:cNvPicPr>
            <a:picLocks noGrp="1" noChangeAspect="1" noChangeArrowheads="1"/>
          </p:cNvPicPr>
          <p:nvPr>
            <p:ph idx="1"/>
          </p:nvPr>
        </p:nvPicPr>
        <p:blipFill>
          <a:blip r:embed="rId3" cstate="print"/>
          <a:srcRect t="28622" r="70203" b="27984"/>
          <a:stretch>
            <a:fillRect/>
          </a:stretch>
        </p:blipFill>
        <p:spPr bwMode="auto">
          <a:xfrm>
            <a:off x="76200" y="1447800"/>
            <a:ext cx="5257800"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Process diagram, Panel in terms of services</a:t>
            </a:r>
            <a:r>
              <a:rPr lang="en-US" dirty="0" smtClean="0"/>
              <a:t/>
            </a:r>
            <a:br>
              <a:rPr lang="en-US" dirty="0" smtClean="0"/>
            </a:br>
            <a:endParaRPr lang="en-US" dirty="0"/>
          </a:p>
        </p:txBody>
      </p:sp>
      <p:pic>
        <p:nvPicPr>
          <p:cNvPr id="6146" name="Picture 2"/>
          <p:cNvPicPr>
            <a:picLocks noGrp="1" noChangeAspect="1" noChangeArrowheads="1"/>
          </p:cNvPicPr>
          <p:nvPr>
            <p:ph idx="1"/>
          </p:nvPr>
        </p:nvPicPr>
        <p:blipFill>
          <a:blip r:embed="rId2" cstate="print"/>
          <a:srcRect l="428" t="33672" r="66163" b="15819"/>
          <a:stretch>
            <a:fillRect/>
          </a:stretch>
        </p:blipFill>
        <p:spPr bwMode="auto">
          <a:xfrm>
            <a:off x="1828800" y="762001"/>
            <a:ext cx="5943600" cy="609440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Service diagram, </a:t>
            </a:r>
            <a:r>
              <a:rPr lang="en-US" sz="3600" dirty="0" err="1" smtClean="0"/>
              <a:t>PanelControl</a:t>
            </a:r>
            <a:endParaRPr lang="en-US" sz="3600" dirty="0"/>
          </a:p>
        </p:txBody>
      </p:sp>
      <p:pic>
        <p:nvPicPr>
          <p:cNvPr id="7170" name="Picture 2"/>
          <p:cNvPicPr>
            <a:picLocks noGrp="1" noChangeAspect="1" noChangeArrowheads="1"/>
          </p:cNvPicPr>
          <p:nvPr>
            <p:ph idx="1"/>
          </p:nvPr>
        </p:nvPicPr>
        <p:blipFill>
          <a:blip r:embed="rId2" cstate="print"/>
          <a:srcRect t="31989" r="67510" b="17503"/>
          <a:stretch>
            <a:fillRect/>
          </a:stretch>
        </p:blipFill>
        <p:spPr bwMode="auto">
          <a:xfrm>
            <a:off x="2438400" y="1333299"/>
            <a:ext cx="4442302" cy="552470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Procedure diagram, </a:t>
            </a:r>
            <a:r>
              <a:rPr lang="en-US" sz="3200" dirty="0" err="1" smtClean="0"/>
              <a:t>GetPIN</a:t>
            </a:r>
            <a:endParaRPr lang="en-US" sz="3200" dirty="0"/>
          </a:p>
        </p:txBody>
      </p:sp>
      <p:pic>
        <p:nvPicPr>
          <p:cNvPr id="8194" name="Picture 2"/>
          <p:cNvPicPr>
            <a:picLocks noGrp="1" noChangeAspect="1" noChangeArrowheads="1"/>
          </p:cNvPicPr>
          <p:nvPr>
            <p:ph idx="1"/>
          </p:nvPr>
        </p:nvPicPr>
        <p:blipFill>
          <a:blip r:embed="rId2" cstate="print"/>
          <a:srcRect t="28622" r="70203" b="20870"/>
          <a:stretch>
            <a:fillRect/>
          </a:stretch>
        </p:blipFill>
        <p:spPr bwMode="auto">
          <a:xfrm>
            <a:off x="762000" y="1066800"/>
            <a:ext cx="4648200" cy="5791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a:t>
            </a:r>
            <a:br>
              <a:rPr lang="en-US" dirty="0" smtClean="0"/>
            </a:br>
            <a:endParaRPr lang="en-US" dirty="0"/>
          </a:p>
        </p:txBody>
      </p:sp>
      <p:sp>
        <p:nvSpPr>
          <p:cNvPr id="3" name="Content Placeholder 2"/>
          <p:cNvSpPr>
            <a:spLocks noGrp="1"/>
          </p:cNvSpPr>
          <p:nvPr>
            <p:ph idx="1"/>
          </p:nvPr>
        </p:nvSpPr>
        <p:spPr/>
        <p:txBody>
          <a:bodyPr>
            <a:normAutofit/>
          </a:bodyPr>
          <a:lstStyle/>
          <a:p>
            <a:pPr lvl="0" rtl="1">
              <a:buNone/>
            </a:pPr>
            <a:r>
              <a:rPr lang="en-US" sz="2400" dirty="0" smtClean="0"/>
              <a:t>As </a:t>
            </a:r>
            <a:r>
              <a:rPr lang="en-US" sz="2400" dirty="0"/>
              <a:t>part of object modeling, components of the real world systems  are identified and selected properties are described.</a:t>
            </a:r>
          </a:p>
          <a:p>
            <a:pPr rtl="1">
              <a:buNone/>
            </a:pPr>
            <a:r>
              <a:rPr lang="en-US" sz="2400" dirty="0"/>
              <a:t> </a:t>
            </a:r>
          </a:p>
          <a:p>
            <a:pPr lvl="0" rtl="1">
              <a:buNone/>
            </a:pPr>
            <a:r>
              <a:rPr lang="en-US" sz="2400" dirty="0"/>
              <a:t>These components are modeled by objects. </a:t>
            </a:r>
          </a:p>
          <a:p>
            <a:pPr rtl="1">
              <a:buNone/>
            </a:pPr>
            <a:r>
              <a:rPr lang="en-US" sz="2400" dirty="0"/>
              <a:t> </a:t>
            </a:r>
          </a:p>
          <a:p>
            <a:pPr lvl="0" rtl="1">
              <a:buNone/>
            </a:pPr>
            <a:r>
              <a:rPr lang="en-US" sz="2400" dirty="0"/>
              <a:t>Objects may be classified into categories of objects </a:t>
            </a:r>
            <a:r>
              <a:rPr lang="en-US" sz="2400" dirty="0" smtClean="0"/>
              <a:t>(modeled </a:t>
            </a:r>
            <a:r>
              <a:rPr lang="en-US" sz="2400" dirty="0"/>
              <a:t>by classes) and into subcategories </a:t>
            </a:r>
            <a:r>
              <a:rPr lang="en-US" sz="2400" dirty="0" smtClean="0"/>
              <a:t>(modeled </a:t>
            </a:r>
            <a:r>
              <a:rPr lang="en-US" sz="2400" dirty="0"/>
              <a:t>by subclasses). </a:t>
            </a:r>
            <a:endParaRPr lang="en-US" sz="2400" dirty="0" smtClean="0"/>
          </a:p>
          <a:p>
            <a:pPr rtl="1">
              <a:buNone/>
            </a:pPr>
            <a:r>
              <a:rPr lang="en-US" sz="2400" dirty="0" smtClean="0"/>
              <a:t>The corresponding is done in SDL, just in other terms: SDL systems consist of instances. The classification of components into categories and subcategories is in the SDL system represented by </a:t>
            </a:r>
            <a:r>
              <a:rPr lang="en-US" sz="2400" dirty="0" smtClean="0">
                <a:solidFill>
                  <a:srgbClr val="FF0000"/>
                </a:solidFill>
              </a:rPr>
              <a:t>types</a:t>
            </a:r>
            <a:r>
              <a:rPr lang="en-US" sz="2400" dirty="0" smtClean="0"/>
              <a:t> and </a:t>
            </a:r>
            <a:r>
              <a:rPr lang="en-US" sz="2400" dirty="0" smtClean="0">
                <a:solidFill>
                  <a:srgbClr val="FF0000"/>
                </a:solidFill>
              </a:rPr>
              <a:t>subtypes</a:t>
            </a:r>
            <a:r>
              <a:rPr lang="en-US" sz="2400" dirty="0" smtClean="0"/>
              <a:t> of instances</a:t>
            </a:r>
          </a:p>
          <a:p>
            <a:pPr lvl="0" rtl="1">
              <a:buNone/>
            </a:pPr>
            <a:endParaRPr lang="en-US" sz="2400" dirty="0"/>
          </a:p>
          <a:p>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buNone/>
            </a:pPr>
            <a:r>
              <a:rPr lang="en-US" i="1" dirty="0" smtClean="0">
                <a:hlinkClick r:id="rId2"/>
              </a:rPr>
              <a:t>SDL Tutorial</a:t>
            </a:r>
            <a:endParaRPr lang="en-US" dirty="0" smtClean="0"/>
          </a:p>
          <a:p>
            <a:pPr>
              <a:buNone/>
            </a:pPr>
            <a:endParaRPr lang="en-US" dirty="0" smtClean="0"/>
          </a:p>
          <a:p>
            <a:pPr>
              <a:buNone/>
            </a:pPr>
            <a:r>
              <a:rPr lang="en-US" dirty="0" smtClean="0"/>
              <a:t> http://www.sintef.no/time/elb40/html/elb/sdl/sdl_t01.htm</a:t>
            </a:r>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Introduction to the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typical access control system will consist of a number of access points and a central unit where validation is performed</a:t>
            </a:r>
          </a:p>
          <a:p>
            <a:r>
              <a:rPr lang="en-US" dirty="0" smtClean="0"/>
              <a:t>Some access points are so-called blocking access points, that is access points that may be blocked by an operator, so that access is denied even with a valid card and code, until the access point is enabled again. Other access point may have the property that they log what is going on at the point.</a:t>
            </a:r>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Introduction to the example</a:t>
            </a:r>
            <a:endParaRPr lang="en-US" dirty="0"/>
          </a:p>
        </p:txBody>
      </p:sp>
      <p:sp>
        <p:nvSpPr>
          <p:cNvPr id="3" name="Content Placeholder 2"/>
          <p:cNvSpPr>
            <a:spLocks noGrp="1"/>
          </p:cNvSpPr>
          <p:nvPr>
            <p:ph idx="1"/>
          </p:nvPr>
        </p:nvSpPr>
        <p:spPr/>
        <p:txBody>
          <a:bodyPr/>
          <a:lstStyle/>
          <a:p>
            <a:r>
              <a:rPr lang="en-US" dirty="0" smtClean="0"/>
              <a:t>In order to illustrate as many mechanism of SDL as possible, the example system will consist of three sets of access points, each of a different type. In a real access control system one may choose to give all access points the possibility of being blocked and of logging</a:t>
            </a:r>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SDL Entity kinds</a:t>
            </a:r>
            <a:endParaRPr lang="en-US" dirty="0"/>
          </a:p>
        </p:txBody>
      </p:sp>
      <p:sp>
        <p:nvSpPr>
          <p:cNvPr id="3" name="Content Placeholder 2"/>
          <p:cNvSpPr>
            <a:spLocks noGrp="1"/>
          </p:cNvSpPr>
          <p:nvPr>
            <p:ph idx="1"/>
          </p:nvPr>
        </p:nvSpPr>
        <p:spPr/>
        <p:txBody>
          <a:bodyPr>
            <a:normAutofit/>
          </a:bodyPr>
          <a:lstStyle/>
          <a:p>
            <a:pPr>
              <a:lnSpc>
                <a:spcPct val="80000"/>
              </a:lnSpc>
              <a:buNone/>
            </a:pPr>
            <a:r>
              <a:rPr lang="en-US" sz="2800" b="1" dirty="0" smtClean="0"/>
              <a:t>SDL defines the following different kinds of entities</a:t>
            </a:r>
            <a:r>
              <a:rPr lang="en-US" b="1" dirty="0" smtClean="0"/>
              <a:t>:</a:t>
            </a:r>
            <a:endParaRPr lang="en-US" dirty="0" smtClean="0"/>
          </a:p>
        </p:txBody>
      </p:sp>
      <p:graphicFrame>
        <p:nvGraphicFramePr>
          <p:cNvPr id="4" name="Table 3"/>
          <p:cNvGraphicFramePr>
            <a:graphicFrameLocks noGrp="1"/>
          </p:cNvGraphicFramePr>
          <p:nvPr/>
        </p:nvGraphicFramePr>
        <p:xfrm>
          <a:off x="533400" y="1981200"/>
          <a:ext cx="7772400" cy="4674654"/>
        </p:xfrm>
        <a:graphic>
          <a:graphicData uri="http://schemas.openxmlformats.org/drawingml/2006/table">
            <a:tbl>
              <a:tblPr firstRow="1" bandRow="1">
                <a:tableStyleId>{5C22544A-7EE6-4342-B048-85BDC9FD1C3A}</a:tableStyleId>
              </a:tblPr>
              <a:tblGrid>
                <a:gridCol w="2590800"/>
                <a:gridCol w="2590800"/>
                <a:gridCol w="2590800"/>
              </a:tblGrid>
              <a:tr h="290998">
                <a:tc>
                  <a:txBody>
                    <a:bodyPr/>
                    <a:lstStyle/>
                    <a:p>
                      <a:endParaRPr lang="en-US" dirty="0"/>
                    </a:p>
                  </a:txBody>
                  <a:tcPr/>
                </a:tc>
                <a:tc>
                  <a:txBody>
                    <a:bodyPr/>
                    <a:lstStyle/>
                    <a:p>
                      <a:endParaRPr lang="en-US" dirty="0"/>
                    </a:p>
                  </a:txBody>
                  <a:tcPr/>
                </a:tc>
                <a:tc>
                  <a:txBody>
                    <a:bodyPr/>
                    <a:lstStyle/>
                    <a:p>
                      <a:endParaRPr lang="en-US"/>
                    </a:p>
                  </a:txBody>
                  <a:tcPr/>
                </a:tc>
              </a:tr>
              <a:tr h="50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packages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2"/>
                        </a:rPr>
                        <a:t>signal routes</a:t>
                      </a:r>
                      <a:r>
                        <a:rPr lang="en-US" sz="1800" i="1"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3"/>
                        </a:rPr>
                        <a:t>processes</a:t>
                      </a:r>
                      <a:r>
                        <a:rPr lang="en-US" sz="1800" i="1" dirty="0" smtClean="0"/>
                        <a:t> </a:t>
                      </a:r>
                      <a:endParaRPr lang="en-US" sz="1800" dirty="0" smtClean="0"/>
                    </a:p>
                    <a:p>
                      <a:endParaRPr lang="en-US" dirty="0"/>
                    </a:p>
                  </a:txBody>
                  <a:tcPr/>
                </a:tc>
              </a:tr>
              <a:tr h="50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system</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4"/>
                        </a:rPr>
                        <a:t>signals</a:t>
                      </a:r>
                      <a:r>
                        <a:rPr lang="en-US" sz="1800" i="1"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5"/>
                        </a:rPr>
                        <a:t>process types</a:t>
                      </a:r>
                      <a:r>
                        <a:rPr lang="en-US" sz="1800" i="1" dirty="0" smtClean="0"/>
                        <a:t> </a:t>
                      </a:r>
                      <a:endParaRPr lang="en-US" sz="1800" dirty="0" smtClean="0"/>
                    </a:p>
                    <a:p>
                      <a:endParaRPr lang="en-US" dirty="0"/>
                    </a:p>
                  </a:txBody>
                  <a:tcPr/>
                </a:tc>
              </a:tr>
              <a:tr h="50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system types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6"/>
                        </a:rPr>
                        <a:t>gates</a:t>
                      </a:r>
                      <a:r>
                        <a:rPr lang="en-US" sz="1800" i="1"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7"/>
                        </a:rPr>
                        <a:t>services</a:t>
                      </a:r>
                      <a:r>
                        <a:rPr lang="en-US" sz="1800" i="1" dirty="0" smtClean="0"/>
                        <a:t> </a:t>
                      </a:r>
                      <a:endParaRPr lang="en-US" sz="1800" dirty="0" smtClean="0"/>
                    </a:p>
                    <a:p>
                      <a:endParaRPr lang="en-US" dirty="0"/>
                    </a:p>
                  </a:txBody>
                  <a:tcPr/>
                </a:tc>
              </a:tr>
              <a:tr h="50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8"/>
                        </a:rPr>
                        <a:t>block</a:t>
                      </a:r>
                      <a:r>
                        <a:rPr lang="en-US" sz="1800" dirty="0" smtClean="0"/>
                        <a:t>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9"/>
                        </a:rPr>
                        <a:t>timers</a:t>
                      </a:r>
                      <a:r>
                        <a:rPr lang="en-US" sz="1800" i="1"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service types</a:t>
                      </a:r>
                    </a:p>
                    <a:p>
                      <a:endParaRPr lang="en-US" dirty="0"/>
                    </a:p>
                  </a:txBody>
                  <a:tcPr/>
                </a:tc>
              </a:tr>
              <a:tr h="655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10"/>
                        </a:rPr>
                        <a:t>block types</a:t>
                      </a:r>
                      <a:r>
                        <a:rPr lang="en-US" sz="1800" i="1"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block substructure</a:t>
                      </a:r>
                    </a:p>
                    <a:p>
                      <a:endParaRPr lang="en-US" dirty="0"/>
                    </a:p>
                  </a:txBody>
                  <a:tcPr/>
                </a:tc>
                <a:tc>
                  <a:txBody>
                    <a:bodyPr/>
                    <a:lstStyle/>
                    <a:p>
                      <a:endParaRPr lang="en-US"/>
                    </a:p>
                  </a:txBody>
                  <a:tcPr/>
                </a:tc>
              </a:tr>
              <a:tr h="727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hlinkClick r:id="rId11"/>
                        </a:rPr>
                        <a:t>channels</a:t>
                      </a:r>
                      <a:r>
                        <a:rPr lang="en-US" sz="1800" i="1" dirty="0" smtClean="0"/>
                        <a:t> </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channel substructures</a:t>
                      </a:r>
                    </a:p>
                    <a:p>
                      <a:endParaRPr lang="en-US" dirty="0"/>
                    </a:p>
                  </a:txBody>
                  <a:tcPr/>
                </a:tc>
                <a:tc>
                  <a:txBody>
                    <a:bodyPr/>
                    <a:lstStyle/>
                    <a:p>
                      <a:endParaRPr lang="en-US"/>
                    </a:p>
                  </a:txBody>
                  <a:tcPr/>
                </a:tc>
              </a:tr>
              <a:tr h="290998">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B1637424-45A2-4FA8-B93F-12314E36624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1143000"/>
          </a:xfrm>
        </p:spPr>
        <p:txBody>
          <a:bodyPr/>
          <a:lstStyle/>
          <a:p>
            <a:r>
              <a:rPr lang="en-US" dirty="0" smtClean="0"/>
              <a:t>       Pp         Package </a:t>
            </a:r>
            <a:endParaRPr lang="en-US" dirty="0"/>
          </a:p>
        </p:txBody>
      </p:sp>
      <p:pic>
        <p:nvPicPr>
          <p:cNvPr id="20482" name="Picture 2"/>
          <p:cNvPicPr>
            <a:picLocks noGrp="1" noChangeAspect="1" noChangeArrowheads="1"/>
          </p:cNvPicPr>
          <p:nvPr>
            <p:ph idx="1"/>
          </p:nvPr>
        </p:nvPicPr>
        <p:blipFill>
          <a:blip r:embed="rId2" cstate="print"/>
          <a:srcRect t="10102" r="67510" b="39390"/>
          <a:stretch>
            <a:fillRect/>
          </a:stretch>
        </p:blipFill>
        <p:spPr bwMode="auto">
          <a:xfrm>
            <a:off x="914400" y="0"/>
            <a:ext cx="54102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6</a:t>
            </a:fld>
            <a:endParaRPr lang="en-US"/>
          </a:p>
        </p:txBody>
      </p:sp>
      <p:sp>
        <p:nvSpPr>
          <p:cNvPr id="5" name="Rectangle 4"/>
          <p:cNvSpPr/>
          <p:nvPr/>
        </p:nvSpPr>
        <p:spPr>
          <a:xfrm>
            <a:off x="6172200" y="1752600"/>
            <a:ext cx="2633350" cy="369332"/>
          </a:xfrm>
          <a:prstGeom prst="rect">
            <a:avLst/>
          </a:prstGeom>
        </p:spPr>
        <p:txBody>
          <a:bodyPr wrap="none">
            <a:spAutoFit/>
          </a:bodyPr>
          <a:lstStyle/>
          <a:p>
            <a:r>
              <a:rPr lang="en-US" dirty="0" smtClean="0"/>
              <a:t>A package is a set of types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4572000" y="1828800"/>
            <a:ext cx="4572000" cy="2308324"/>
          </a:xfrm>
          <a:prstGeom prst="rect">
            <a:avLst/>
          </a:prstGeom>
        </p:spPr>
        <p:txBody>
          <a:bodyPr wrap="square">
            <a:spAutoFit/>
          </a:bodyPr>
          <a:lstStyle/>
          <a:p>
            <a:endParaRPr lang="en-US" dirty="0" smtClean="0"/>
          </a:p>
          <a:p>
            <a:r>
              <a:rPr lang="en-US" dirty="0" smtClean="0"/>
              <a:t>A package is a set of types</a:t>
            </a:r>
          </a:p>
          <a:p>
            <a:r>
              <a:rPr lang="en-US" dirty="0" smtClean="0"/>
              <a:t>A package reference clause specifies that a system diagram or package diagram use the definitions of other packages. The names following the "/" after the package name denotes the subset of the definitions that are used</a:t>
            </a:r>
            <a:endParaRPr lang="en-US" dirty="0"/>
          </a:p>
        </p:txBody>
      </p:sp>
      <p:pic>
        <p:nvPicPr>
          <p:cNvPr id="8" name="Picture 2"/>
          <p:cNvPicPr>
            <a:picLocks noGrp="1" noChangeAspect="1" noChangeArrowheads="1"/>
          </p:cNvPicPr>
          <p:nvPr>
            <p:ph idx="1"/>
          </p:nvPr>
        </p:nvPicPr>
        <p:blipFill>
          <a:blip r:embed="rId3" cstate="print"/>
          <a:srcRect l="792" t="12452" r="52859" b="84114"/>
          <a:stretch>
            <a:fillRect/>
          </a:stretch>
        </p:blipFill>
        <p:spPr bwMode="auto">
          <a:xfrm>
            <a:off x="228600" y="152400"/>
            <a:ext cx="8915400" cy="12192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46" t="17448" r="63304" b="42090"/>
          <a:stretch>
            <a:fillRect/>
          </a:stretch>
        </p:blipFill>
        <p:spPr bwMode="auto">
          <a:xfrm>
            <a:off x="0" y="1143000"/>
            <a:ext cx="4648200" cy="5715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1637424-45A2-4FA8-B93F-12314E36624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cstate="print"/>
          <a:srcRect l="165" t="16836" r="67510" b="54542"/>
          <a:stretch>
            <a:fillRect/>
          </a:stretch>
        </p:blipFill>
        <p:spPr bwMode="auto">
          <a:xfrm>
            <a:off x="228600" y="0"/>
            <a:ext cx="8713693" cy="708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1637424-45A2-4FA8-B93F-12314E366244}"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A system is in general a set of </a:t>
            </a:r>
            <a:r>
              <a:rPr lang="en-US" i="1" dirty="0" smtClean="0">
                <a:hlinkClick r:id="rId2"/>
              </a:rPr>
              <a:t>blocks</a:t>
            </a:r>
            <a:r>
              <a:rPr lang="en-US" i="1" dirty="0" smtClean="0"/>
              <a:t> </a:t>
            </a:r>
            <a:r>
              <a:rPr lang="en-US" dirty="0" smtClean="0"/>
              <a:t>, block sets and channels. Blocks and </a:t>
            </a:r>
            <a:r>
              <a:rPr lang="en-US" i="1" dirty="0" smtClean="0">
                <a:hlinkClick r:id="rId3"/>
              </a:rPr>
              <a:t>block sets</a:t>
            </a:r>
            <a:r>
              <a:rPr lang="en-US" i="1" dirty="0" smtClean="0"/>
              <a:t> </a:t>
            </a:r>
            <a:r>
              <a:rPr lang="en-US" dirty="0" smtClean="0"/>
              <a:t>are connected with each other or with the environment of the system by means of </a:t>
            </a:r>
            <a:r>
              <a:rPr lang="en-US" i="1" dirty="0" smtClean="0">
                <a:hlinkClick r:id="rId4"/>
              </a:rPr>
              <a:t>channels</a:t>
            </a:r>
            <a:r>
              <a:rPr lang="en-US" i="1" dirty="0" smtClean="0"/>
              <a:t> </a:t>
            </a:r>
            <a:r>
              <a:rPr lang="en-US" dirty="0" smtClean="0"/>
              <a:t>.  </a:t>
            </a:r>
            <a:endParaRPr lang="en-US" dirty="0"/>
          </a:p>
          <a:p>
            <a:r>
              <a:rPr lang="en-US" dirty="0" smtClean="0"/>
              <a:t>In SDL a system is defined by means of a system diagram. By making a system diagram it has been decided what is part of the system and what is part of the environment of the system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1637424-45A2-4FA8-B93F-12314E36624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1403</Words>
  <Application>Microsoft Office PowerPoint</Application>
  <PresentationFormat>On-screen Show (4:3)</PresentationFormat>
  <Paragraphs>147</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SDL as an Object Oriented Language</vt:lpstr>
      <vt:lpstr>                     Introduction to the example               Figure : Panel and card of an access control system</vt:lpstr>
      <vt:lpstr> Introduction to the example</vt:lpstr>
      <vt:lpstr> Introduction to the example</vt:lpstr>
      <vt:lpstr>SDL Entity kinds</vt:lpstr>
      <vt:lpstr>       Pp         Package </vt:lpstr>
      <vt:lpstr>Slide 7</vt:lpstr>
      <vt:lpstr>Slide 8</vt:lpstr>
      <vt:lpstr>System </vt:lpstr>
      <vt:lpstr>System </vt:lpstr>
      <vt:lpstr>SYSTEM</vt:lpstr>
      <vt:lpstr>Subtypes </vt:lpstr>
      <vt:lpstr>Environment </vt:lpstr>
      <vt:lpstr>Block </vt:lpstr>
      <vt:lpstr>Block type diagram, Access Point </vt:lpstr>
      <vt:lpstr>Block type diagram</vt:lpstr>
      <vt:lpstr>Block type diagram</vt:lpstr>
      <vt:lpstr>Slide 18</vt:lpstr>
      <vt:lpstr>Slide 19</vt:lpstr>
      <vt:lpstr>Process </vt:lpstr>
      <vt:lpstr>Slide 21</vt:lpstr>
      <vt:lpstr>Process type diagram, redefined Controller in BlockingAccessPoint </vt:lpstr>
      <vt:lpstr>Process type diagram, finalised Controller in LoggingAccessPoint</vt:lpstr>
      <vt:lpstr>Process diagram, Panel in terms of services </vt:lpstr>
      <vt:lpstr>Service diagram, PanelControl</vt:lpstr>
      <vt:lpstr>Procedure diagram, GetPIN</vt:lpstr>
      <vt:lpstr>Object </vt:lpstr>
      <vt:lpstr>Reference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SDL as an object oriented language</dc:title>
  <dc:creator>Huma Ayub</dc:creator>
  <cp:lastModifiedBy>Huma Ayub</cp:lastModifiedBy>
  <cp:revision>56</cp:revision>
  <dcterms:created xsi:type="dcterms:W3CDTF">2011-10-10T03:29:37Z</dcterms:created>
  <dcterms:modified xsi:type="dcterms:W3CDTF">2011-10-17T04:49:05Z</dcterms:modified>
</cp:coreProperties>
</file>